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8" r:id="rId2"/>
    <p:sldId id="263" r:id="rId3"/>
    <p:sldId id="262" r:id="rId4"/>
    <p:sldId id="268" r:id="rId5"/>
    <p:sldId id="270" r:id="rId6"/>
    <p:sldId id="274" r:id="rId7"/>
    <p:sldId id="275" r:id="rId8"/>
    <p:sldId id="259" r:id="rId9"/>
    <p:sldId id="276" r:id="rId10"/>
    <p:sldId id="264" r:id="rId11"/>
    <p:sldId id="260" r:id="rId12"/>
    <p:sldId id="261" r:id="rId13"/>
    <p:sldId id="265" r:id="rId14"/>
    <p:sldId id="271" r:id="rId15"/>
    <p:sldId id="269" r:id="rId16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BDC752-3871-4D79-992F-FE213C05E506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B042F8-EBB4-46D9-A0B4-9B927D8D5B36}">
      <dgm:prSet phldrT="[Текст]" custT="1"/>
      <dgm:spPr>
        <a:solidFill>
          <a:srgbClr val="FFFF00">
            <a:alpha val="50000"/>
          </a:srgb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1400" b="1" dirty="0" smtClean="0"/>
            <a:t>КЛЮЧЕВЫЕ</a:t>
          </a:r>
          <a:endParaRPr lang="ru-RU" sz="1400" b="1" dirty="0"/>
        </a:p>
      </dgm:t>
    </dgm:pt>
    <dgm:pt modelId="{3EC41C9F-6CF0-4277-9995-BDD32C8670D4}" type="parTrans" cxnId="{3208B889-5B37-4483-B52A-BF4B62295B68}">
      <dgm:prSet/>
      <dgm:spPr/>
      <dgm:t>
        <a:bodyPr/>
        <a:lstStyle/>
        <a:p>
          <a:endParaRPr lang="ru-RU"/>
        </a:p>
      </dgm:t>
    </dgm:pt>
    <dgm:pt modelId="{043FFAC5-9C27-43AE-8163-01639228516F}" type="sibTrans" cxnId="{3208B889-5B37-4483-B52A-BF4B62295B68}">
      <dgm:prSet/>
      <dgm:spPr/>
      <dgm:t>
        <a:bodyPr/>
        <a:lstStyle/>
        <a:p>
          <a:endParaRPr lang="ru-RU"/>
        </a:p>
      </dgm:t>
    </dgm:pt>
    <dgm:pt modelId="{2D344FD9-EE88-4BDB-96A4-7A2D63699A5F}">
      <dgm:prSet phldrT="[Текст]" custT="1"/>
      <dgm:spPr>
        <a:solidFill>
          <a:schemeClr val="accent1">
            <a:lumMod val="60000"/>
            <a:lumOff val="40000"/>
            <a:alpha val="5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1400" b="1" dirty="0" smtClean="0"/>
            <a:t>БАЗОВЫЕ</a:t>
          </a:r>
          <a:endParaRPr lang="ru-RU" sz="1400" b="1" dirty="0"/>
        </a:p>
      </dgm:t>
    </dgm:pt>
    <dgm:pt modelId="{C5903338-9FF0-48C4-AD4B-1C1217BE3E11}" type="parTrans" cxnId="{3A7A751A-6181-4C60-80A4-8738D740FE11}">
      <dgm:prSet/>
      <dgm:spPr/>
      <dgm:t>
        <a:bodyPr/>
        <a:lstStyle/>
        <a:p>
          <a:endParaRPr lang="ru-RU"/>
        </a:p>
      </dgm:t>
    </dgm:pt>
    <dgm:pt modelId="{42A53D93-2279-44CF-AE0A-B55795EF7774}" type="sibTrans" cxnId="{3A7A751A-6181-4C60-80A4-8738D740FE11}">
      <dgm:prSet/>
      <dgm:spPr/>
      <dgm:t>
        <a:bodyPr/>
        <a:lstStyle/>
        <a:p>
          <a:endParaRPr lang="ru-RU"/>
        </a:p>
      </dgm:t>
    </dgm:pt>
    <dgm:pt modelId="{51F00178-5456-4C7E-9AEC-F3C87FDE28CC}">
      <dgm:prSet phldrT="[Текст]" custT="1"/>
      <dgm:spPr>
        <a:solidFill>
          <a:schemeClr val="accent3">
            <a:lumMod val="60000"/>
            <a:lumOff val="40000"/>
            <a:alpha val="5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1400" b="1" dirty="0" smtClean="0"/>
            <a:t>ФУНКЦИОНАЛЬНЫЕ</a:t>
          </a:r>
          <a:endParaRPr lang="ru-RU" sz="1400" b="1" dirty="0"/>
        </a:p>
      </dgm:t>
    </dgm:pt>
    <dgm:pt modelId="{D1B97D0B-4CA1-4E09-A3E8-0B92A0CB2E36}" type="parTrans" cxnId="{DF22B6C6-8899-4062-81F1-551273906BD6}">
      <dgm:prSet/>
      <dgm:spPr/>
      <dgm:t>
        <a:bodyPr/>
        <a:lstStyle/>
        <a:p>
          <a:endParaRPr lang="ru-RU"/>
        </a:p>
      </dgm:t>
    </dgm:pt>
    <dgm:pt modelId="{7C4919F5-1548-412C-94FF-09E5E35EE0B8}" type="sibTrans" cxnId="{DF22B6C6-8899-4062-81F1-551273906BD6}">
      <dgm:prSet/>
      <dgm:spPr/>
      <dgm:t>
        <a:bodyPr/>
        <a:lstStyle/>
        <a:p>
          <a:endParaRPr lang="ru-RU"/>
        </a:p>
      </dgm:t>
    </dgm:pt>
    <dgm:pt modelId="{2C540BC6-7F03-43DF-A450-1DE6252145A0}" type="pres">
      <dgm:prSet presAssocID="{11BDC752-3871-4D79-992F-FE213C05E5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6BA650-E0E7-4CD3-B3B4-80467CC81889}" type="pres">
      <dgm:prSet presAssocID="{B5B042F8-EBB4-46D9-A0B4-9B927D8D5B36}" presName="Name5" presStyleLbl="vennNode1" presStyleIdx="0" presStyleCnt="3" custLinFactX="100000" custLinFactNeighborX="115976" custLinFactNeighborY="-309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004570-B376-49C3-A982-1B3217388226}" type="pres">
      <dgm:prSet presAssocID="{043FFAC5-9C27-43AE-8163-01639228516F}" presName="space" presStyleCnt="0"/>
      <dgm:spPr/>
    </dgm:pt>
    <dgm:pt modelId="{93125612-1AD0-48FF-90D3-3F19DBB50DC7}" type="pres">
      <dgm:prSet presAssocID="{2D344FD9-EE88-4BDB-96A4-7A2D63699A5F}" presName="Name5" presStyleLbl="vennNode1" presStyleIdx="1" presStyleCnt="3" custLinFactX="-15497" custLinFactNeighborX="-100000" custLinFactNeighborY="-309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2623B5-7B30-45EF-A68B-2075B424BD50}" type="pres">
      <dgm:prSet presAssocID="{42A53D93-2279-44CF-AE0A-B55795EF7774}" presName="space" presStyleCnt="0"/>
      <dgm:spPr/>
    </dgm:pt>
    <dgm:pt modelId="{7A9FA912-77FA-48BB-82CB-147C8BC532BD}" type="pres">
      <dgm:prSet presAssocID="{51F00178-5456-4C7E-9AEC-F3C87FDE28CC}" presName="Name5" presStyleLbl="vennNode1" presStyleIdx="2" presStyleCnt="3" custLinFactX="-53169" custLinFactNeighborX="-100000" custLinFactNeighborY="354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7A751A-6181-4C60-80A4-8738D740FE11}" srcId="{11BDC752-3871-4D79-992F-FE213C05E506}" destId="{2D344FD9-EE88-4BDB-96A4-7A2D63699A5F}" srcOrd="1" destOrd="0" parTransId="{C5903338-9FF0-48C4-AD4B-1C1217BE3E11}" sibTransId="{42A53D93-2279-44CF-AE0A-B55795EF7774}"/>
    <dgm:cxn modelId="{DF22B6C6-8899-4062-81F1-551273906BD6}" srcId="{11BDC752-3871-4D79-992F-FE213C05E506}" destId="{51F00178-5456-4C7E-9AEC-F3C87FDE28CC}" srcOrd="2" destOrd="0" parTransId="{D1B97D0B-4CA1-4E09-A3E8-0B92A0CB2E36}" sibTransId="{7C4919F5-1548-412C-94FF-09E5E35EE0B8}"/>
    <dgm:cxn modelId="{50AFAAE5-977F-44CB-825B-1E281C4783C8}" type="presOf" srcId="{51F00178-5456-4C7E-9AEC-F3C87FDE28CC}" destId="{7A9FA912-77FA-48BB-82CB-147C8BC532BD}" srcOrd="0" destOrd="0" presId="urn:microsoft.com/office/officeart/2005/8/layout/venn3"/>
    <dgm:cxn modelId="{2A648A90-F83A-4575-9920-AECC18BF202C}" type="presOf" srcId="{11BDC752-3871-4D79-992F-FE213C05E506}" destId="{2C540BC6-7F03-43DF-A450-1DE6252145A0}" srcOrd="0" destOrd="0" presId="urn:microsoft.com/office/officeart/2005/8/layout/venn3"/>
    <dgm:cxn modelId="{3208B889-5B37-4483-B52A-BF4B62295B68}" srcId="{11BDC752-3871-4D79-992F-FE213C05E506}" destId="{B5B042F8-EBB4-46D9-A0B4-9B927D8D5B36}" srcOrd="0" destOrd="0" parTransId="{3EC41C9F-6CF0-4277-9995-BDD32C8670D4}" sibTransId="{043FFAC5-9C27-43AE-8163-01639228516F}"/>
    <dgm:cxn modelId="{C741469B-0B4F-48C5-AFC0-F5AB3AD77A8B}" type="presOf" srcId="{2D344FD9-EE88-4BDB-96A4-7A2D63699A5F}" destId="{93125612-1AD0-48FF-90D3-3F19DBB50DC7}" srcOrd="0" destOrd="0" presId="urn:microsoft.com/office/officeart/2005/8/layout/venn3"/>
    <dgm:cxn modelId="{80CB9BA2-0513-4935-B916-80321C02712E}" type="presOf" srcId="{B5B042F8-EBB4-46D9-A0B4-9B927D8D5B36}" destId="{DB6BA650-E0E7-4CD3-B3B4-80467CC81889}" srcOrd="0" destOrd="0" presId="urn:microsoft.com/office/officeart/2005/8/layout/venn3"/>
    <dgm:cxn modelId="{6420A198-3871-4EDC-9EBB-8F8FC16DE89D}" type="presParOf" srcId="{2C540BC6-7F03-43DF-A450-1DE6252145A0}" destId="{DB6BA650-E0E7-4CD3-B3B4-80467CC81889}" srcOrd="0" destOrd="0" presId="urn:microsoft.com/office/officeart/2005/8/layout/venn3"/>
    <dgm:cxn modelId="{EE03C187-D76E-424F-8A19-520C75771621}" type="presParOf" srcId="{2C540BC6-7F03-43DF-A450-1DE6252145A0}" destId="{95004570-B376-49C3-A982-1B3217388226}" srcOrd="1" destOrd="0" presId="urn:microsoft.com/office/officeart/2005/8/layout/venn3"/>
    <dgm:cxn modelId="{1C88353E-0A6B-43AF-AA68-912E729FB2A5}" type="presParOf" srcId="{2C540BC6-7F03-43DF-A450-1DE6252145A0}" destId="{93125612-1AD0-48FF-90D3-3F19DBB50DC7}" srcOrd="2" destOrd="0" presId="urn:microsoft.com/office/officeart/2005/8/layout/venn3"/>
    <dgm:cxn modelId="{6842DFFB-F6CA-47EF-9114-FDD8C0DB09DA}" type="presParOf" srcId="{2C540BC6-7F03-43DF-A450-1DE6252145A0}" destId="{A02623B5-7B30-45EF-A68B-2075B424BD50}" srcOrd="3" destOrd="0" presId="urn:microsoft.com/office/officeart/2005/8/layout/venn3"/>
    <dgm:cxn modelId="{E084AB2D-C474-4935-8AF9-B23CD3D21D98}" type="presParOf" srcId="{2C540BC6-7F03-43DF-A450-1DE6252145A0}" destId="{7A9FA912-77FA-48BB-82CB-147C8BC532BD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6BA650-E0E7-4CD3-B3B4-80467CC81889}">
      <dsp:nvSpPr>
        <dsp:cNvPr id="0" name=""/>
        <dsp:cNvSpPr/>
      </dsp:nvSpPr>
      <dsp:spPr>
        <a:xfrm>
          <a:off x="3610742" y="28609"/>
          <a:ext cx="2928193" cy="2928193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1148" tIns="17780" rIns="16114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КЛЮЧЕВЫЕ</a:t>
          </a:r>
          <a:endParaRPr lang="ru-RU" sz="1400" b="1" kern="1200" dirty="0"/>
        </a:p>
      </dsp:txBody>
      <dsp:txXfrm>
        <a:off x="3610742" y="28609"/>
        <a:ext cx="2928193" cy="2928193"/>
      </dsp:txXfrm>
    </dsp:sp>
    <dsp:sp modelId="{93125612-1AD0-48FF-90D3-3F19DBB50DC7}">
      <dsp:nvSpPr>
        <dsp:cNvPr id="0" name=""/>
        <dsp:cNvSpPr/>
      </dsp:nvSpPr>
      <dsp:spPr>
        <a:xfrm>
          <a:off x="1306482" y="28609"/>
          <a:ext cx="2928193" cy="2928193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1148" tIns="17780" rIns="16114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БАЗОВЫЕ</a:t>
          </a:r>
          <a:endParaRPr lang="ru-RU" sz="1400" b="1" kern="1200" dirty="0"/>
        </a:p>
      </dsp:txBody>
      <dsp:txXfrm>
        <a:off x="1306482" y="28609"/>
        <a:ext cx="2928193" cy="2928193"/>
      </dsp:txXfrm>
    </dsp:sp>
    <dsp:sp modelId="{7A9FA912-77FA-48BB-82CB-147C8BC532BD}">
      <dsp:nvSpPr>
        <dsp:cNvPr id="0" name=""/>
        <dsp:cNvSpPr/>
      </dsp:nvSpPr>
      <dsp:spPr>
        <a:xfrm>
          <a:off x="2545928" y="1872406"/>
          <a:ext cx="2928193" cy="2928193"/>
        </a:xfrm>
        <a:prstGeom prst="ellipse">
          <a:avLst/>
        </a:prstGeom>
        <a:solidFill>
          <a:schemeClr val="accent3">
            <a:lumMod val="60000"/>
            <a:lumOff val="40000"/>
            <a:alpha val="50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1148" tIns="17780" rIns="16114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ФУНКЦИОНАЛЬНЫЕ</a:t>
          </a:r>
          <a:endParaRPr lang="ru-RU" sz="1400" b="1" kern="1200" dirty="0"/>
        </a:p>
      </dsp:txBody>
      <dsp:txXfrm>
        <a:off x="2545928" y="1872406"/>
        <a:ext cx="2928193" cy="29281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9F075-F4E9-41FF-BEC9-C869575BA3EF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2A053-C65E-44B2-80F8-3542DE40DC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767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A0A4C-757A-4987-9937-2B1DAA913096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71DFD-3C93-4364-B791-588F60A613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3676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09.08.2021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09.08.2021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114300" indent="0" algn="ctr">
              <a:buNone/>
            </a:pPr>
            <a:endParaRPr lang="ru-RU" b="1" i="1" dirty="0" smtClean="0"/>
          </a:p>
          <a:p>
            <a:pPr marL="114300" indent="0" algn="r">
              <a:buNone/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ДИСКУССИОННАЯ ПЛОЩАДКА</a:t>
            </a:r>
          </a:p>
          <a:p>
            <a:pPr marL="114300" indent="0" algn="r">
              <a:buNone/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для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молодых педагогов 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114300" indent="0" algn="r">
              <a:buNone/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в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рамках работы 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114300" indent="0" algn="r">
              <a:buNone/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клуба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«ВЕКТОР РОСТА»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114300" indent="0" algn="r">
              <a:buNone/>
            </a:pPr>
            <a:r>
              <a:rPr lang="ru-RU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  <a:p>
            <a:pPr marL="114300" lvl="0" indent="0">
              <a:buNone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. Круглый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стол «Профессиональный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портрет современного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педагога», </a:t>
            </a:r>
            <a:r>
              <a:rPr lang="ru-RU" sz="2000" i="1" dirty="0" err="1" smtClean="0">
                <a:solidFill>
                  <a:schemeClr val="tx2">
                    <a:lumMod val="75000"/>
                  </a:schemeClr>
                </a:solidFill>
              </a:rPr>
              <a:t>Тютикова</a:t>
            </a: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000" i="1" dirty="0">
                <a:solidFill>
                  <a:schemeClr val="tx2">
                    <a:lumMod val="75000"/>
                  </a:schemeClr>
                </a:solidFill>
              </a:rPr>
              <a:t>Жанна Александровна, </a:t>
            </a:r>
            <a:r>
              <a:rPr lang="ru-RU" sz="2000" i="1" dirty="0" smtClean="0">
                <a:solidFill>
                  <a:schemeClr val="tx2">
                    <a:lumMod val="75000"/>
                  </a:schemeClr>
                </a:solidFill>
              </a:rPr>
              <a:t>педагог-психолог </a:t>
            </a:r>
            <a:r>
              <a:rPr lang="ru-RU" sz="2000" i="1" dirty="0">
                <a:solidFill>
                  <a:schemeClr val="tx2">
                    <a:lumMod val="75000"/>
                  </a:schemeClr>
                </a:solidFill>
              </a:rPr>
              <a:t>МБДОУ «ДСКВ №7 «Дарование»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14300" indent="0">
              <a:buNone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2.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</a:rPr>
              <a:t>Митап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 «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</a:rPr>
              <a:t>Skillbox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 молодого педагога»,  </a:t>
            </a:r>
            <a:r>
              <a:rPr lang="ru-RU" sz="2000" i="1" dirty="0">
                <a:solidFill>
                  <a:schemeClr val="tx2">
                    <a:lumMod val="75000"/>
                  </a:schemeClr>
                </a:solidFill>
              </a:rPr>
              <a:t>Литвинова Татьяна Валерьевна, методист МБУ ДПО «ИМЦ г. Юрги»</a:t>
            </a:r>
            <a:endParaRPr lang="en-US" sz="2000" i="1" dirty="0">
              <a:solidFill>
                <a:schemeClr val="tx2">
                  <a:lumMod val="75000"/>
                </a:schemeClr>
              </a:solidFill>
            </a:endParaRPr>
          </a:p>
          <a:p>
            <a:pPr marL="114300" lvl="0" indent="0">
              <a:buNone/>
            </a:pP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4" name="Рисунок 3" descr="Клуб Молодого Учителя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640099"/>
            <a:ext cx="1428920" cy="13893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741027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lvl="0" algn="ctr"/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Специальная</a:t>
            </a:r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профессиональная компетенция</a:t>
            </a:r>
            <a:b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ru-RU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Предметная компетенция;</a:t>
            </a:r>
          </a:p>
          <a:p>
            <a:r>
              <a:rPr lang="ru-RU" sz="2800" dirty="0" smtClean="0"/>
              <a:t>Организационно-методическая компетенция;</a:t>
            </a:r>
          </a:p>
          <a:p>
            <a:r>
              <a:rPr lang="ru-RU" sz="2800" dirty="0" smtClean="0"/>
              <a:t>Диагностическая компетенция;</a:t>
            </a:r>
          </a:p>
          <a:p>
            <a:r>
              <a:rPr lang="ru-RU" sz="2800" dirty="0" smtClean="0"/>
              <a:t>Аналитическая и оценочная компетенция;</a:t>
            </a:r>
          </a:p>
          <a:p>
            <a:r>
              <a:rPr lang="ru-RU" sz="2800" dirty="0" smtClean="0"/>
              <a:t>Прогностическая компетенция;</a:t>
            </a:r>
          </a:p>
          <a:p>
            <a:r>
              <a:rPr lang="ru-RU" sz="2800" dirty="0" smtClean="0"/>
              <a:t>Исследовательская компетенция.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785191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lvl="0"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Информационная 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компетенция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Информационно-поисковая компетенция;</a:t>
            </a:r>
          </a:p>
          <a:p>
            <a:r>
              <a:rPr lang="ru-RU" sz="3200" dirty="0" smtClean="0"/>
              <a:t>Информационно-аналитическая компетенция;</a:t>
            </a:r>
          </a:p>
          <a:p>
            <a:r>
              <a:rPr lang="ru-RU" sz="3200" dirty="0" smtClean="0"/>
              <a:t>Информационно-технологическая компетенция.</a:t>
            </a:r>
            <a:endParaRPr lang="ru-RU" sz="3200" dirty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7171" name="Picture 3" descr="C:\Users\Татьяна\Desktop\QyEzlIxGpio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509120"/>
            <a:ext cx="2084462" cy="2084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69937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lvl="0"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Коммуникативная 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компетенция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Социально-коммуникативная компетентность;</a:t>
            </a:r>
          </a:p>
          <a:p>
            <a:r>
              <a:rPr lang="ru-RU" sz="3200" dirty="0" smtClean="0"/>
              <a:t>Организационно-коммуникативная компетентность.</a:t>
            </a:r>
          </a:p>
          <a:p>
            <a:endParaRPr lang="ru-RU" dirty="0"/>
          </a:p>
        </p:txBody>
      </p:sp>
      <p:pic>
        <p:nvPicPr>
          <p:cNvPr id="4098" name="Picture 2" descr="C:\Users\Татьяна\Desktop\dlya_prezentacii_chelovechki_6_1315572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005064"/>
            <a:ext cx="3041915" cy="2281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145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Личностная </a:t>
            </a:r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компетенция</a:t>
            </a:r>
            <a:b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ru-RU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Компетенция саморазвития и самовыражения;</a:t>
            </a:r>
          </a:p>
          <a:p>
            <a:r>
              <a:rPr lang="ru-RU" sz="3200" dirty="0" smtClean="0"/>
              <a:t>Рефлексивная компетенция</a:t>
            </a:r>
            <a:endParaRPr lang="ru-RU" sz="3200" dirty="0"/>
          </a:p>
        </p:txBody>
      </p:sp>
      <p:pic>
        <p:nvPicPr>
          <p:cNvPr id="6151" name="Picture 7" descr="C:\Users\Татьяна\Desktop\depositphotos_163358572-stock-photo-3d-character-sitting-on-green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1" y="3356992"/>
            <a:ext cx="3648405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71869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lvl="0" algn="ctr"/>
            <a:r>
              <a:rPr lang="ru-RU" sz="3200" b="1" dirty="0"/>
              <a:t>ИКТ-компетентность</a:t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ru-RU" sz="2800" dirty="0"/>
              <a:t>У</a:t>
            </a:r>
            <a:r>
              <a:rPr lang="ru-RU" sz="2800" dirty="0" smtClean="0"/>
              <a:t>мение </a:t>
            </a:r>
            <a:r>
              <a:rPr lang="ru-RU" sz="2800" dirty="0"/>
              <a:t>пользоваться компьютером </a:t>
            </a:r>
            <a:endParaRPr lang="ru-RU" sz="2800" dirty="0" smtClean="0"/>
          </a:p>
          <a:p>
            <a:pPr marL="114300" indent="0" algn="r">
              <a:buNone/>
            </a:pPr>
            <a:r>
              <a:rPr lang="ru-RU" sz="2800" dirty="0" smtClean="0"/>
              <a:t>и </a:t>
            </a:r>
            <a:r>
              <a:rPr lang="ru-RU" sz="2800" dirty="0"/>
              <a:t>другими цифровыми средствами;</a:t>
            </a:r>
          </a:p>
          <a:p>
            <a:pPr algn="r"/>
            <a:r>
              <a:rPr lang="ru-RU" sz="2800" dirty="0"/>
              <a:t>Умение </a:t>
            </a:r>
            <a:r>
              <a:rPr lang="ru-RU" sz="2800" dirty="0" smtClean="0"/>
              <a:t> применять </a:t>
            </a:r>
            <a:r>
              <a:rPr lang="ru-RU" sz="2800" dirty="0"/>
              <a:t>на </a:t>
            </a:r>
            <a:r>
              <a:rPr lang="ru-RU" sz="2800" dirty="0" smtClean="0"/>
              <a:t>практике</a:t>
            </a:r>
          </a:p>
          <a:p>
            <a:pPr marL="114300" indent="0" algn="r">
              <a:buNone/>
            </a:pPr>
            <a:r>
              <a:rPr lang="ru-RU" sz="2800" dirty="0" smtClean="0"/>
              <a:t> </a:t>
            </a:r>
            <a:r>
              <a:rPr lang="ru-RU" sz="2800" dirty="0"/>
              <a:t>современные </a:t>
            </a:r>
            <a:r>
              <a:rPr lang="ru-RU" sz="2800" dirty="0" smtClean="0"/>
              <a:t>образовательные</a:t>
            </a:r>
          </a:p>
          <a:p>
            <a:pPr marL="114300" indent="0" algn="r">
              <a:buNone/>
            </a:pPr>
            <a:r>
              <a:rPr lang="ru-RU" sz="2800" dirty="0" smtClean="0"/>
              <a:t> технологии и ЭОР;</a:t>
            </a:r>
          </a:p>
          <a:p>
            <a:pPr algn="r"/>
            <a:r>
              <a:rPr lang="ru-RU" sz="2800" dirty="0"/>
              <a:t>Умение </a:t>
            </a:r>
            <a:r>
              <a:rPr lang="ru-RU" sz="2800" dirty="0" smtClean="0"/>
              <a:t> создавать электронный </a:t>
            </a:r>
          </a:p>
          <a:p>
            <a:pPr marL="114300" indent="0" algn="r">
              <a:buNone/>
            </a:pPr>
            <a:r>
              <a:rPr lang="ru-RU" sz="2800" dirty="0" smtClean="0"/>
              <a:t>образовательный продукт.</a:t>
            </a:r>
            <a:endParaRPr lang="ru-RU" sz="2800" dirty="0"/>
          </a:p>
          <a:p>
            <a:endParaRPr lang="ru-RU" dirty="0"/>
          </a:p>
        </p:txBody>
      </p:sp>
      <p:pic>
        <p:nvPicPr>
          <p:cNvPr id="5122" name="Picture 2" descr="C:\Users\Татьяна\Desktop\unname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56992"/>
            <a:ext cx="2342034" cy="2342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68963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265030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УСПЕХОВ </a:t>
            </a:r>
            <a:br>
              <a:rPr lang="ru-RU" b="1" dirty="0" smtClean="0"/>
            </a:br>
            <a:r>
              <a:rPr lang="ru-RU" b="1" dirty="0" smtClean="0"/>
              <a:t>В ПРОФЕССИОНАЛЬНОЙ ДЕЯТЕЛЬНОСТИ!</a:t>
            </a:r>
            <a:r>
              <a:rPr lang="ru-RU" dirty="0" smtClean="0"/>
              <a:t>!</a:t>
            </a:r>
            <a:endParaRPr lang="ru-RU" dirty="0"/>
          </a:p>
        </p:txBody>
      </p:sp>
      <p:pic>
        <p:nvPicPr>
          <p:cNvPr id="2050" name="Picture 2" descr="C:\Users\Татьяна\Desktop\икона-людей-с-коробкой-2732193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996952"/>
            <a:ext cx="3158852" cy="31588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xmlns="" val="4089661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4000" b="1" dirty="0" smtClean="0"/>
              <a:t>Цель деятельности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3200" b="1" i="1" dirty="0" smtClean="0"/>
              <a:t># </a:t>
            </a:r>
            <a:r>
              <a:rPr lang="ru-RU" sz="3200" i="1" dirty="0" smtClean="0"/>
              <a:t>повышение </a:t>
            </a:r>
            <a:r>
              <a:rPr lang="ru-RU" sz="3200" i="1" dirty="0"/>
              <a:t>уровня профессиональных компетенций, формирование и развитие педагогического мастерства, координация профессиональной деятельности  молодых педагогов </a:t>
            </a:r>
            <a:r>
              <a:rPr lang="ru-RU" sz="3200" i="1" dirty="0" smtClean="0"/>
              <a:t>дошкольных </a:t>
            </a:r>
            <a:r>
              <a:rPr lang="ru-RU" sz="3200" i="1" dirty="0"/>
              <a:t>образовательных организаций </a:t>
            </a:r>
            <a:r>
              <a:rPr lang="ru-RU" sz="3200" i="1" dirty="0" smtClean="0"/>
              <a:t>г</a:t>
            </a:r>
            <a:r>
              <a:rPr lang="ru-RU" sz="3200" i="1" dirty="0"/>
              <a:t>. Юрги.</a:t>
            </a:r>
            <a:endParaRPr lang="ru-RU" sz="3200" dirty="0"/>
          </a:p>
          <a:p>
            <a:pPr marL="11430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6758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4000" b="1" dirty="0" smtClean="0"/>
              <a:t>Задачи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3200" b="1" dirty="0"/>
              <a:t>#</a:t>
            </a:r>
            <a:r>
              <a:rPr lang="ru-RU" sz="3200" dirty="0"/>
              <a:t> способствовать формированию профессионально-значимых качеств молодых педагогов</a:t>
            </a:r>
            <a:r>
              <a:rPr lang="ru-RU" sz="3200" dirty="0" smtClean="0"/>
              <a:t>;</a:t>
            </a:r>
          </a:p>
          <a:p>
            <a:pPr marL="114300" indent="0">
              <a:buNone/>
            </a:pPr>
            <a:endParaRPr lang="ru-RU" sz="2000" dirty="0"/>
          </a:p>
          <a:p>
            <a:pPr marL="114300" indent="0">
              <a:buNone/>
            </a:pPr>
            <a:r>
              <a:rPr lang="ru-RU" sz="3200" b="1" dirty="0"/>
              <a:t>#</a:t>
            </a:r>
            <a:r>
              <a:rPr lang="ru-RU" sz="3200" dirty="0"/>
              <a:t> оказывать практическую помощь в </a:t>
            </a:r>
            <a:r>
              <a:rPr lang="ru-RU" sz="3200" dirty="0" smtClean="0"/>
              <a:t>вопросах </a:t>
            </a:r>
            <a:r>
              <a:rPr lang="ru-RU" sz="3200" dirty="0"/>
              <a:t>повышения эффективности процесса их профессиональной и социальной </a:t>
            </a:r>
            <a:r>
              <a:rPr lang="ru-RU" sz="3200" dirty="0" smtClean="0"/>
              <a:t>адаптации.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578935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4800" b="1" dirty="0" err="1">
                <a:solidFill>
                  <a:schemeClr val="tx2">
                    <a:lumMod val="75000"/>
                  </a:schemeClr>
                </a:solidFill>
              </a:rPr>
              <a:t>Skillbox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200" b="1" dirty="0" smtClean="0"/>
              <a:t>SRILL</a:t>
            </a:r>
            <a:r>
              <a:rPr lang="en-US" sz="3200" dirty="0"/>
              <a:t> </a:t>
            </a:r>
            <a:r>
              <a:rPr lang="en-US" sz="3200" dirty="0" smtClean="0"/>
              <a:t>- </a:t>
            </a:r>
            <a:r>
              <a:rPr lang="ru-RU" sz="3200" dirty="0" smtClean="0"/>
              <a:t>мастерство</a:t>
            </a:r>
            <a:r>
              <a:rPr lang="ru-RU" sz="3200" dirty="0"/>
              <a:t>, искусство, сноровка, ловкость, умение, навык, квалификация, выучка</a:t>
            </a:r>
            <a:r>
              <a:rPr lang="ru-RU" sz="3200" dirty="0" smtClean="0"/>
              <a:t>.</a:t>
            </a:r>
          </a:p>
          <a:p>
            <a:pPr algn="r"/>
            <a:r>
              <a:rPr lang="ru-RU" sz="3200" dirty="0"/>
              <a:t> </a:t>
            </a:r>
            <a:r>
              <a:rPr lang="ru-RU" sz="3200" b="1" dirty="0"/>
              <a:t>BOX</a:t>
            </a:r>
            <a:r>
              <a:rPr lang="ru-RU" sz="3200" dirty="0"/>
              <a:t> </a:t>
            </a:r>
            <a:r>
              <a:rPr lang="en-US" sz="3200" dirty="0" smtClean="0"/>
              <a:t> - </a:t>
            </a:r>
            <a:r>
              <a:rPr lang="ru-RU" sz="3200" dirty="0" smtClean="0"/>
              <a:t>коробк</a:t>
            </a:r>
            <a:r>
              <a:rPr lang="ru-RU" sz="3200" dirty="0"/>
              <a:t>а</a:t>
            </a:r>
            <a:r>
              <a:rPr lang="ru-RU" sz="3200" dirty="0" smtClean="0"/>
              <a:t>, </a:t>
            </a:r>
            <a:r>
              <a:rPr lang="ru-RU" sz="3200" dirty="0"/>
              <a:t>ящик</a:t>
            </a:r>
            <a:r>
              <a:rPr lang="ru-RU" sz="3200" dirty="0" smtClean="0"/>
              <a:t>,</a:t>
            </a:r>
          </a:p>
          <a:p>
            <a:pPr marL="114300" indent="0" algn="r">
              <a:buNone/>
            </a:pPr>
            <a:r>
              <a:rPr lang="ru-RU" sz="3200" dirty="0"/>
              <a:t> </a:t>
            </a:r>
            <a:r>
              <a:rPr lang="ru-RU" sz="3200" b="1" dirty="0"/>
              <a:t>бокс</a:t>
            </a:r>
            <a:r>
              <a:rPr lang="ru-RU" sz="3200" dirty="0"/>
              <a:t>, </a:t>
            </a:r>
            <a:r>
              <a:rPr lang="ru-RU" sz="3200" dirty="0" smtClean="0"/>
              <a:t>копилка, шкатулка.. </a:t>
            </a:r>
            <a:endParaRPr lang="ru-RU" sz="3200" dirty="0"/>
          </a:p>
          <a:p>
            <a:pPr marL="114300" indent="0">
              <a:buNone/>
            </a:pPr>
            <a:endParaRPr lang="ru-RU" sz="3200" dirty="0"/>
          </a:p>
        </p:txBody>
      </p:sp>
      <p:pic>
        <p:nvPicPr>
          <p:cNvPr id="1026" name="Picture 2" descr="C:\Users\Татьяна\Desktop\коробка-3d-раскрыла-марионетку-678596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08920"/>
            <a:ext cx="25922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25693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КОМПЕТЕНЦИИ И КОМПЕТЕНТНОСТЬ</a:t>
            </a:r>
          </a:p>
          <a:p>
            <a:pPr marL="114300" indent="0">
              <a:buNone/>
            </a:pPr>
            <a:endParaRPr lang="ru-RU" sz="60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114300" indent="0">
              <a:buNone/>
            </a:pPr>
            <a:endParaRPr lang="ru-RU" sz="60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3074" name="Picture 2" descr="C:\Users\Татьяна\Desktop\depositphotos_62068027-stock-photo-person-and-question-mark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924944"/>
            <a:ext cx="3071838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11650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60649"/>
            <a:ext cx="3657600" cy="504055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2400" dirty="0">
                <a:latin typeface="+mj-lt"/>
              </a:rPr>
              <a:t>КОМПЕТЕНЦИЯ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836712"/>
            <a:ext cx="3657600" cy="5289451"/>
          </a:xfrm>
        </p:spPr>
        <p:txBody>
          <a:bodyPr/>
          <a:lstStyle/>
          <a:p>
            <a:r>
              <a:rPr lang="ru-RU" dirty="0"/>
              <a:t>Наличие знаний, опыта и навыков, нужных для эффективной деятельности в заданной предметной </a:t>
            </a:r>
            <a:r>
              <a:rPr lang="ru-RU" dirty="0" smtClean="0"/>
              <a:t>области</a:t>
            </a:r>
            <a:r>
              <a:rPr lang="ru-RU" dirty="0"/>
              <a:t> </a:t>
            </a:r>
          </a:p>
          <a:p>
            <a:pPr marL="114300" indent="0">
              <a:buNone/>
            </a:pPr>
            <a:r>
              <a:rPr lang="ru-RU" b="1" dirty="0" smtClean="0"/>
              <a:t>Компетенция </a:t>
            </a:r>
            <a:r>
              <a:rPr lang="ru-RU" dirty="0"/>
              <a:t> </a:t>
            </a:r>
            <a:r>
              <a:rPr lang="ru-RU" i="1" dirty="0"/>
              <a:t>(от лат. </a:t>
            </a:r>
            <a:r>
              <a:rPr lang="ru-RU" i="1" dirty="0" err="1"/>
              <a:t>competentio</a:t>
            </a:r>
            <a:r>
              <a:rPr lang="ru-RU" i="1" dirty="0"/>
              <a:t> от </a:t>
            </a:r>
            <a:r>
              <a:rPr lang="ru-RU" i="1" dirty="0" err="1"/>
              <a:t>competo</a:t>
            </a:r>
            <a:r>
              <a:rPr lang="ru-RU" i="1" dirty="0"/>
              <a:t> добиваюсь, соответствую, подхожу)</a:t>
            </a:r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419600" y="260649"/>
            <a:ext cx="3657600" cy="432047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2400" dirty="0">
                <a:latin typeface="+mj-lt"/>
              </a:rPr>
              <a:t>КОМПЕТЕНТНОСТЬ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419600" y="836712"/>
            <a:ext cx="3657600" cy="5289451"/>
          </a:xfrm>
        </p:spPr>
        <p:txBody>
          <a:bodyPr/>
          <a:lstStyle/>
          <a:p>
            <a:r>
              <a:rPr lang="ru-RU" dirty="0"/>
              <a:t>Личная способность педагога решать определенный класс профессиональных задач</a:t>
            </a:r>
          </a:p>
          <a:p>
            <a:pPr marL="114300" indent="0">
              <a:buNone/>
            </a:pPr>
            <a:endParaRPr lang="ru-RU" b="1" dirty="0" smtClean="0"/>
          </a:p>
          <a:p>
            <a:pPr marL="114300" indent="0">
              <a:buNone/>
            </a:pPr>
            <a:r>
              <a:rPr lang="ru-RU" b="1" dirty="0" smtClean="0"/>
              <a:t>Компетентность</a:t>
            </a:r>
            <a:r>
              <a:rPr lang="ru-RU" dirty="0"/>
              <a:t> </a:t>
            </a:r>
            <a:r>
              <a:rPr lang="ru-RU" dirty="0" smtClean="0"/>
              <a:t>(от </a:t>
            </a:r>
            <a:r>
              <a:rPr lang="ru-RU" i="1" dirty="0" smtClean="0"/>
              <a:t>лат</a:t>
            </a:r>
            <a:r>
              <a:rPr lang="ru-RU" i="1" dirty="0"/>
              <a:t>. </a:t>
            </a:r>
            <a:r>
              <a:rPr lang="ru-RU" i="1" dirty="0" err="1"/>
              <a:t>competens</a:t>
            </a:r>
            <a:r>
              <a:rPr lang="ru-RU" i="1" dirty="0"/>
              <a:t> — подходящий, соответствующий, надлежащий, способный, знающий) </a:t>
            </a:r>
          </a:p>
          <a:p>
            <a:pPr marL="11430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55473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C:\Users\Татьяна\Desktop\увеличение-графика-означает-успех-и-прибыли-d-иллюстрация-повышение-16071897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84784"/>
            <a:ext cx="4752528" cy="396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32880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28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КАТЕГОРИИ КОМПЕТЕНЦИЙ </a:t>
            </a:r>
            <a:endParaRPr lang="ru-RU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27604960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2676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3200" b="1" dirty="0" smtClean="0"/>
              <a:t>КЛЮЧЕВЫЕ КОМПЕТЕНЦИИ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Специальная профессиональная</a:t>
            </a:r>
          </a:p>
          <a:p>
            <a:pPr algn="ctr"/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Коммуникативная</a:t>
            </a:r>
          </a:p>
          <a:p>
            <a:pPr algn="ctr"/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Личностные</a:t>
            </a:r>
          </a:p>
          <a:p>
            <a:pPr algn="ctr"/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>Информационная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</a:rPr>
            </a:br>
            <a:endParaRPr lang="ru-RU" sz="2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9219" name="Picture 3" descr="C:\Users\Татьяна\Desktop\depositphotos_60639693-stock-photo-person-pointing-by-han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9850" y="3356992"/>
            <a:ext cx="2285973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81983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668</TotalTime>
  <Words>195</Words>
  <Application>Microsoft Office PowerPoint</Application>
  <PresentationFormat>Экран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Соседство</vt:lpstr>
      <vt:lpstr>Слайд 1</vt:lpstr>
      <vt:lpstr>Цель деятельности</vt:lpstr>
      <vt:lpstr>Задачи</vt:lpstr>
      <vt:lpstr>Skillbox</vt:lpstr>
      <vt:lpstr>Слайд 5</vt:lpstr>
      <vt:lpstr>Слайд 6</vt:lpstr>
      <vt:lpstr>Слайд 7</vt:lpstr>
      <vt:lpstr>КАТЕГОРИИ КОМПЕТЕНЦИЙ </vt:lpstr>
      <vt:lpstr>КЛЮЧЕВЫЕ КОМПЕТЕНЦИИ</vt:lpstr>
      <vt:lpstr> Специальная профессиональная компетенция </vt:lpstr>
      <vt:lpstr> Информационная  компетенция </vt:lpstr>
      <vt:lpstr> Коммуникативная  компетенция </vt:lpstr>
      <vt:lpstr>Личностная компетенция </vt:lpstr>
      <vt:lpstr>ИКТ-компетентность </vt:lpstr>
      <vt:lpstr>УСПЕХОВ  В ПРОФЕССИОНАЛЬНОЙ ДЕЯТЕЛЬНОСТИ!!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user</cp:lastModifiedBy>
  <cp:revision>30</cp:revision>
  <cp:lastPrinted>2021-03-03T10:01:07Z</cp:lastPrinted>
  <dcterms:created xsi:type="dcterms:W3CDTF">2021-03-02T06:59:21Z</dcterms:created>
  <dcterms:modified xsi:type="dcterms:W3CDTF">2021-08-09T05:08:32Z</dcterms:modified>
</cp:coreProperties>
</file>